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Manrope" panose="020B0604020202020204" charset="0"/>
      <p:regular r:id="rId14"/>
      <p:bold r:id="rId15"/>
    </p:embeddedFont>
    <p:embeddedFont>
      <p:font typeface="Manrope SemiBold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>
        <p:scale>
          <a:sx n="66" d="100"/>
          <a:sy n="66" d="100"/>
        </p:scale>
        <p:origin x="1280" y="4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b6c7e6215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b6c7e6215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b6c7e6215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b6c7e6215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6c7e62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6c7e6215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6c7e62156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6c7e62156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b6c7e6215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b6c7e6215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b6c7e6215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b6c7e6215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b6c7e6215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b6c7e6215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b6c7e6215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b6c7e6215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b6c7e6215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b6c7e6215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b6c7e6215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b6c7e6215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scfghgboard – 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83675" y="344699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Name </a:t>
            </a:r>
            <a:r>
              <a:rPr lang="en-GB" sz="160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:  Gram-Setu</a:t>
            </a:r>
            <a:endParaRPr sz="1600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83680" y="429816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Problem Statement : </a:t>
            </a:r>
            <a:r>
              <a:rPr lang="en-US" sz="1600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AI for Communities, Access &amp; Public Impact  [Problem 6]</a:t>
            </a:r>
            <a:endParaRPr sz="1600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83663" y="385445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Leader Name : Archa Vivek</a:t>
            </a:r>
            <a:endParaRPr sz="1600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"/>
          <p:cNvSpPr txBox="1"/>
          <p:nvPr/>
        </p:nvSpPr>
        <p:spPr>
          <a:xfrm>
            <a:off x="311700" y="863550"/>
            <a:ext cx="8681046" cy="3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GB" sz="1800" b="1" dirty="0">
                <a:solidFill>
                  <a:srgbClr val="202729"/>
                </a:solidFill>
                <a:latin typeface="Manrope" panose="020B0604020202020204" charset="0"/>
                <a:ea typeface="Manrope"/>
                <a:cs typeface="Manrope"/>
                <a:sym typeface="Manrope"/>
              </a:rPr>
              <a:t>Add as per the requirements for the hackathon: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endParaRPr lang="en-GB" sz="200" b="1" dirty="0">
              <a:solidFill>
                <a:srgbClr val="434343"/>
              </a:solidFill>
              <a:latin typeface="Manrope" panose="020B0604020202020204" charset="0"/>
              <a:ea typeface="Manrope"/>
              <a:cs typeface="Manrope"/>
              <a:sym typeface="Manrope"/>
            </a:endParaRP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1. GitHub Repository:</a:t>
            </a:r>
            <a:r>
              <a:rPr lang="en-US" sz="1600" dirty="0">
                <a:latin typeface="Manrope" panose="020B0604020202020204" charset="0"/>
              </a:rPr>
              <a:t> [https://github.com/Thorcha-Errox/AI-For-Bharat]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2. Files Included:</a:t>
            </a:r>
            <a:r>
              <a:rPr lang="en-US" sz="1600" dirty="0">
                <a:latin typeface="Manrope" panose="020B0604020202020204" charset="0"/>
              </a:rPr>
              <a:t> requirements.md and design.md (Generated via Kiro).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3. Presentation:</a:t>
            </a:r>
            <a:r>
              <a:rPr lang="en-US" sz="1600" dirty="0">
                <a:latin typeface="Manrope" panose="020B0604020202020204" charset="0"/>
              </a:rPr>
              <a:t> This Deck.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4. Kiro Usage:</a:t>
            </a:r>
            <a:r>
              <a:rPr lang="en-US" sz="1600" dirty="0">
                <a:latin typeface="Manrope" panose="020B0604020202020204" charset="0"/>
              </a:rPr>
              <a:t> Specs generated using Kiro AI as per instructions.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3" title="AI for Bharddat BANNER –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76166" y="767297"/>
            <a:ext cx="8591668" cy="264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8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Brief about the Idea:</a:t>
            </a:r>
          </a:p>
          <a:p>
            <a:r>
              <a:rPr lang="en-US" sz="1700" b="1" dirty="0">
                <a:latin typeface="Manrope" panose="020B0604020202020204" charset="0"/>
              </a:rPr>
              <a:t>"Bridging the Gap Between Governance and the Grassroots."</a:t>
            </a:r>
            <a:endParaRPr lang="en-US" sz="1700" dirty="0">
              <a:latin typeface="Manrope" panose="020B0604020202020204" charset="0"/>
            </a:endParaRPr>
          </a:p>
          <a:p>
            <a:r>
              <a:rPr lang="en-US" sz="1700" dirty="0" err="1">
                <a:latin typeface="Manrope" panose="020B0604020202020204" charset="0"/>
              </a:rPr>
              <a:t>Nagrik-Sahayak</a:t>
            </a:r>
            <a:r>
              <a:rPr lang="en-US" sz="1700" dirty="0">
                <a:latin typeface="Manrope" panose="020B0604020202020204" charset="0"/>
              </a:rPr>
              <a:t> is an AI-powered, voice-first mobile application designed for rural Indian citizens. It acts as a personal assistant that listens to users in their native dialect, searches through complex government scheme documents, and explains benefits and eligibility in simple, spoken language.</a:t>
            </a:r>
          </a:p>
          <a:p>
            <a:r>
              <a:rPr lang="en-US" sz="1700" dirty="0">
                <a:latin typeface="Manrope" panose="020B0604020202020204" charset="0"/>
              </a:rPr>
              <a:t>It solves the three biggest barriers to access: </a:t>
            </a:r>
            <a:r>
              <a:rPr lang="en-US" sz="1700" b="1" dirty="0">
                <a:latin typeface="Manrope" panose="020B0604020202020204" charset="0"/>
              </a:rPr>
              <a:t>Literacy</a:t>
            </a:r>
            <a:r>
              <a:rPr lang="en-US" sz="1700" dirty="0">
                <a:latin typeface="Manrope" panose="020B0604020202020204" charset="0"/>
              </a:rPr>
              <a:t>, </a:t>
            </a:r>
            <a:r>
              <a:rPr lang="en-US" sz="1700" b="1" dirty="0">
                <a:latin typeface="Manrope" panose="020B0604020202020204" charset="0"/>
              </a:rPr>
              <a:t>Language</a:t>
            </a:r>
            <a:r>
              <a:rPr lang="en-US" sz="1700" dirty="0">
                <a:latin typeface="Manrope" panose="020B0604020202020204" charset="0"/>
              </a:rPr>
              <a:t>, and </a:t>
            </a:r>
            <a:r>
              <a:rPr lang="en-US" sz="1700" b="1" dirty="0">
                <a:latin typeface="Manrope" panose="020B0604020202020204" charset="0"/>
              </a:rPr>
              <a:t>Connectivity</a:t>
            </a:r>
            <a:r>
              <a:rPr lang="en-US" sz="1700" dirty="0">
                <a:latin typeface="Manrope" panose="020B0604020202020204" charset="0"/>
              </a:rPr>
              <a:t>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endParaRPr lang="en-GB" sz="1800" b="1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endParaRPr sz="1800" b="1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61876" y="440012"/>
            <a:ext cx="9082124" cy="45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800" b="1" dirty="0">
                <a:solidFill>
                  <a:srgbClr val="202729"/>
                </a:solidFill>
                <a:latin typeface="Manrope" panose="020B0604020202020204" charset="0"/>
                <a:ea typeface="Manrope"/>
                <a:cs typeface="Manrope"/>
                <a:sym typeface="Manrope"/>
              </a:rPr>
              <a:t>Your solution should be able to explain the following:</a:t>
            </a:r>
            <a:endParaRPr sz="1800" b="1" dirty="0">
              <a:solidFill>
                <a:srgbClr val="202729"/>
              </a:solidFill>
              <a:latin typeface="Manrope" panose="020B0604020202020204" charset="0"/>
              <a:ea typeface="Manrope"/>
              <a:cs typeface="Manrope"/>
              <a:sym typeface="Manrope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600"/>
              <a:buFont typeface="Manrope SemiBold"/>
              <a:buChar char="●"/>
            </a:pPr>
            <a:r>
              <a:rPr lang="en-GB" sz="1800" dirty="0">
                <a:solidFill>
                  <a:srgbClr val="202729"/>
                </a:solidFill>
                <a:latin typeface="Manrope" panose="020B0604020202020204" charset="0"/>
                <a:ea typeface="Manrope SemiBold"/>
                <a:cs typeface="Manrope SemiBold"/>
                <a:sym typeface="Manrope SemiBold"/>
              </a:rPr>
              <a:t>How different is it from any of the other existing ideas?</a:t>
            </a:r>
          </a:p>
          <a:p>
            <a:pPr marL="127000">
              <a:lnSpc>
                <a:spcPct val="115000"/>
              </a:lnSpc>
              <a:spcBef>
                <a:spcPts val="1200"/>
              </a:spcBef>
              <a:buClr>
                <a:srgbClr val="202729"/>
              </a:buClr>
              <a:buSzPts val="1600"/>
            </a:pPr>
            <a:r>
              <a:rPr lang="en-US" dirty="0">
                <a:latin typeface="Manrope" panose="020B0604020202020204" charset="0"/>
              </a:rPr>
              <a:t>Most apps are text-based or just translate static pages. </a:t>
            </a:r>
            <a:r>
              <a:rPr lang="en-US" dirty="0" err="1">
                <a:latin typeface="Manrope" panose="020B0604020202020204" charset="0"/>
              </a:rPr>
              <a:t>Nagrik-Sahayak</a:t>
            </a:r>
            <a:r>
              <a:rPr lang="en-US" dirty="0">
                <a:latin typeface="Manrope" panose="020B0604020202020204" charset="0"/>
              </a:rPr>
              <a:t> uses </a:t>
            </a:r>
            <a:r>
              <a:rPr lang="en-US" b="1" dirty="0">
                <a:latin typeface="Manrope" panose="020B0604020202020204" charset="0"/>
              </a:rPr>
              <a:t>Generative AI</a:t>
            </a:r>
            <a:r>
              <a:rPr lang="en-US" dirty="0">
                <a:latin typeface="Manrope" panose="020B0604020202020204" charset="0"/>
              </a:rPr>
              <a:t> to have a conversation. It doesn't just show a PDF; it reads it, understands it, and answers specific questions like “Am I eligible if I own 2 acres of land?”</a:t>
            </a:r>
          </a:p>
          <a:p>
            <a:pPr marL="127000">
              <a:lnSpc>
                <a:spcPct val="115000"/>
              </a:lnSpc>
              <a:spcBef>
                <a:spcPts val="1200"/>
              </a:spcBef>
              <a:buClr>
                <a:srgbClr val="202729"/>
              </a:buClr>
              <a:buSzPts val="1600"/>
            </a:pPr>
            <a:endParaRPr lang="en-US" sz="200" dirty="0">
              <a:solidFill>
                <a:srgbClr val="202729"/>
              </a:solidFill>
              <a:latin typeface="Manrope" panose="020B0604020202020204" charset="0"/>
              <a:ea typeface="Manrope SemiBold"/>
              <a:cs typeface="Manrope SemiBold"/>
              <a:sym typeface="Manrope SemiBold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600"/>
              <a:buFont typeface="Manrope SemiBold"/>
              <a:buChar char="●"/>
            </a:pPr>
            <a:r>
              <a:rPr lang="en-GB" sz="1800" dirty="0">
                <a:solidFill>
                  <a:srgbClr val="202729"/>
                </a:solidFill>
                <a:latin typeface="Manrope" panose="020B0604020202020204" charset="0"/>
                <a:ea typeface="Manrope SemiBold"/>
                <a:cs typeface="Manrope SemiBold"/>
                <a:sym typeface="Manrope SemiBold"/>
              </a:rPr>
              <a:t>How will it be able to solve the problem?</a:t>
            </a:r>
          </a:p>
          <a:p>
            <a:pPr marL="12700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600"/>
            </a:pPr>
            <a:r>
              <a:rPr lang="en-US" dirty="0">
                <a:latin typeface="Manrope" panose="020B0604020202020204" charset="0"/>
              </a:rPr>
              <a:t>It uses </a:t>
            </a:r>
            <a:r>
              <a:rPr lang="en-US" b="1" dirty="0">
                <a:latin typeface="Manrope" panose="020B0604020202020204" charset="0"/>
              </a:rPr>
              <a:t>Bhashini API</a:t>
            </a:r>
            <a:r>
              <a:rPr lang="en-US" dirty="0">
                <a:latin typeface="Manrope" panose="020B0604020202020204" charset="0"/>
              </a:rPr>
              <a:t> for accurate Indian language processing and </a:t>
            </a:r>
            <a:r>
              <a:rPr lang="en-US" b="1" dirty="0">
                <a:latin typeface="Manrope" panose="020B0604020202020204" charset="0"/>
              </a:rPr>
              <a:t>RAG (Retrieval Augmented Generation)</a:t>
            </a:r>
            <a:r>
              <a:rPr lang="en-US" dirty="0">
                <a:latin typeface="Manrope" panose="020B0604020202020204" charset="0"/>
              </a:rPr>
              <a:t> to ensure answers are factually correct based </a:t>
            </a:r>
            <a:r>
              <a:rPr lang="en-US" i="1" dirty="0">
                <a:latin typeface="Manrope" panose="020B0604020202020204" charset="0"/>
              </a:rPr>
              <a:t>only</a:t>
            </a:r>
            <a:r>
              <a:rPr lang="en-US" dirty="0">
                <a:latin typeface="Manrope" panose="020B0604020202020204" charset="0"/>
              </a:rPr>
              <a:t> on official government documents.</a:t>
            </a:r>
          </a:p>
          <a:p>
            <a:pPr marL="12700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600"/>
            </a:pPr>
            <a:endParaRPr dirty="0">
              <a:solidFill>
                <a:srgbClr val="202729"/>
              </a:solidFill>
              <a:latin typeface="Manrope" panose="020B0604020202020204" charset="0"/>
              <a:ea typeface="Manrope SemiBold"/>
              <a:cs typeface="Manrope SemiBold"/>
              <a:sym typeface="Manrope SemiBold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600"/>
              <a:buFont typeface="Manrope SemiBold"/>
              <a:buChar char="●"/>
            </a:pPr>
            <a:r>
              <a:rPr lang="en-GB" sz="1800" dirty="0">
                <a:solidFill>
                  <a:srgbClr val="202729"/>
                </a:solidFill>
                <a:latin typeface="Manrope" panose="020B0604020202020204" charset="0"/>
                <a:ea typeface="Manrope SemiBold"/>
                <a:cs typeface="Manrope SemiBold"/>
                <a:sym typeface="Manrope SemiBold"/>
              </a:rPr>
              <a:t>USP of the proposed solution</a:t>
            </a:r>
          </a:p>
          <a:p>
            <a:pPr marL="127000" lvl="7">
              <a:lnSpc>
                <a:spcPct val="115000"/>
              </a:lnSpc>
              <a:buClr>
                <a:srgbClr val="202729"/>
              </a:buClr>
              <a:buSzPts val="1600"/>
            </a:pPr>
            <a:r>
              <a:rPr lang="en-US" b="1" dirty="0">
                <a:latin typeface="Manrope" panose="020B0604020202020204" charset="0"/>
              </a:rPr>
              <a:t>	1. Voice-First Interface:</a:t>
            </a:r>
            <a:r>
              <a:rPr lang="en-US" dirty="0">
                <a:latin typeface="Manrope" panose="020B0604020202020204" charset="0"/>
              </a:rPr>
              <a:t> No typing required</a:t>
            </a:r>
          </a:p>
          <a:p>
            <a:pPr marL="127000" lvl="0">
              <a:lnSpc>
                <a:spcPct val="115000"/>
              </a:lnSpc>
              <a:buClr>
                <a:srgbClr val="202729"/>
              </a:buClr>
              <a:buSzPts val="1600"/>
            </a:pPr>
            <a:r>
              <a:rPr lang="en-US" b="1" dirty="0">
                <a:latin typeface="Manrope" panose="020B0604020202020204" charset="0"/>
              </a:rPr>
              <a:t>	2. Hyper-Local:</a:t>
            </a:r>
            <a:r>
              <a:rPr lang="en-US" dirty="0">
                <a:latin typeface="Manrope" panose="020B0604020202020204" charset="0"/>
              </a:rPr>
              <a:t> Supports dialects via Bhashini.</a:t>
            </a:r>
          </a:p>
          <a:p>
            <a:pPr marL="127000" lvl="0">
              <a:lnSpc>
                <a:spcPct val="115000"/>
              </a:lnSpc>
              <a:buClr>
                <a:srgbClr val="202729"/>
              </a:buClr>
              <a:buSzPts val="1600"/>
            </a:pPr>
            <a:r>
              <a:rPr lang="en-US" b="1" dirty="0">
                <a:latin typeface="Manrope" panose="020B0604020202020204" charset="0"/>
              </a:rPr>
              <a:t>	3. Offline-Ready:</a:t>
            </a:r>
            <a:r>
              <a:rPr lang="en-US" dirty="0">
                <a:latin typeface="Manrope" panose="020B0604020202020204" charset="0"/>
              </a:rPr>
              <a:t> Works as a PWA (Progressive Web App) even with spotty internet.</a:t>
            </a:r>
            <a:endParaRPr lang="en-GB" dirty="0">
              <a:solidFill>
                <a:srgbClr val="202729"/>
              </a:solidFill>
              <a:latin typeface="Manrope" panose="020B0604020202020204" charset="0"/>
              <a:ea typeface="Manrope SemiBold"/>
              <a:cs typeface="Manrope SemiBold"/>
              <a:sym typeface="Manrope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75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271353" y="911676"/>
            <a:ext cx="8601294" cy="3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US" sz="19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List of features offered by the solution</a:t>
            </a:r>
          </a:p>
          <a:p>
            <a:endParaRPr lang="en-US" sz="1700" b="1" dirty="0">
              <a:latin typeface="Manrope" panose="020B0604020202020204" charset="0"/>
            </a:endParaRPr>
          </a:p>
          <a:p>
            <a:r>
              <a:rPr lang="en-US" sz="1700" b="1" dirty="0">
                <a:latin typeface="Manrope" panose="020B0604020202020204" charset="0"/>
              </a:rPr>
              <a:t>1. Multilingual Voice Interaction:</a:t>
            </a:r>
            <a:r>
              <a:rPr lang="en-US" sz="1700" dirty="0">
                <a:latin typeface="Manrope" panose="020B0604020202020204" charset="0"/>
              </a:rPr>
              <a:t> Speaks and listens in 10+ Indian languages (Hindi, Tamil, Telugu, etc.).</a:t>
            </a:r>
          </a:p>
          <a:p>
            <a:r>
              <a:rPr lang="en-US" sz="1700" b="1" dirty="0">
                <a:latin typeface="Manrope" panose="020B0604020202020204" charset="0"/>
              </a:rPr>
              <a:t>2. Smart Eligibility Check:</a:t>
            </a:r>
            <a:r>
              <a:rPr lang="en-US" sz="1700" dirty="0">
                <a:latin typeface="Manrope" panose="020B0604020202020204" charset="0"/>
              </a:rPr>
              <a:t> AI asks follow-up questions to determine if a user qualifies for a scheme.</a:t>
            </a:r>
          </a:p>
          <a:p>
            <a:r>
              <a:rPr lang="en-US" sz="1700" b="1" dirty="0">
                <a:latin typeface="Manrope" panose="020B0604020202020204" charset="0"/>
              </a:rPr>
              <a:t>3. Zero-Hallucination Guarantee:</a:t>
            </a:r>
            <a:r>
              <a:rPr lang="en-US" sz="1700" dirty="0">
                <a:latin typeface="Manrope" panose="020B0604020202020204" charset="0"/>
              </a:rPr>
              <a:t> Uses a Strict RAG pipeline to ensure advice comes strictly from official documents.</a:t>
            </a:r>
          </a:p>
          <a:p>
            <a:r>
              <a:rPr lang="en-US" sz="1700" b="1" dirty="0">
                <a:latin typeface="Manrope" panose="020B0604020202020204" charset="0"/>
              </a:rPr>
              <a:t>4. Offline Mode:</a:t>
            </a:r>
            <a:r>
              <a:rPr lang="en-US" sz="1700" dirty="0">
                <a:latin typeface="Manrope" panose="020B0604020202020204" charset="0"/>
              </a:rPr>
              <a:t> Caches recent schemes and queues queries when the internet is down.</a:t>
            </a:r>
          </a:p>
          <a:p>
            <a:r>
              <a:rPr lang="en-US" sz="1700" b="1" dirty="0">
                <a:latin typeface="Manrope" panose="020B0604020202020204" charset="0"/>
              </a:rPr>
              <a:t>5. Application Guide:</a:t>
            </a:r>
            <a:r>
              <a:rPr lang="en-US" sz="1700" dirty="0">
                <a:latin typeface="Manrope" panose="020B0604020202020204" charset="0"/>
              </a:rPr>
              <a:t> Provides step-by-step audio instructions on how to fill out forms.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 lang="en-US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311700" y="863550"/>
            <a:ext cx="7531800" cy="1356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7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Process flow diagram or Use-case diagram</a:t>
            </a:r>
            <a:endParaRPr sz="1700" b="1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D78AD4-C502-483A-DFB2-6E6D1CB00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525" y="1358022"/>
            <a:ext cx="6326950" cy="345106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311700" y="863550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700" b="1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Wireframes/Mock diagrams of the proposed solution (optional)</a:t>
            </a:r>
            <a:endParaRPr sz="1700" b="1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C1CD19-1386-205E-94A9-6889763D37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500" y="1302231"/>
            <a:ext cx="6543001" cy="361895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0625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311700" y="863550"/>
            <a:ext cx="7531800" cy="4010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800" b="1" dirty="0">
                <a:solidFill>
                  <a:srgbClr val="202729"/>
                </a:solidFill>
                <a:latin typeface="Manrope" panose="020B0604020202020204" charset="0"/>
                <a:ea typeface="Manrope"/>
                <a:cs typeface="Manrope"/>
                <a:sym typeface="Manrope"/>
              </a:rPr>
              <a:t>Architecture diagram of the proposed solution: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endParaRPr sz="1800" dirty="0">
              <a:solidFill>
                <a:srgbClr val="434343"/>
              </a:solidFill>
              <a:latin typeface="Manrope" panose="020B0604020202020204" charset="0"/>
              <a:ea typeface="Manrope"/>
              <a:cs typeface="Manrope"/>
              <a:sym typeface="Manrop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9A2906-AE98-C8B6-A0E4-0EEEEF35A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9844" y="1299119"/>
            <a:ext cx="6824311" cy="37201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224602" y="518144"/>
            <a:ext cx="8694796" cy="4107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800" b="1" dirty="0">
                <a:solidFill>
                  <a:srgbClr val="202729"/>
                </a:solidFill>
                <a:latin typeface="Manrope" panose="020B0604020202020204" charset="0"/>
                <a:ea typeface="Manrope"/>
                <a:cs typeface="Manrope"/>
                <a:sym typeface="Manrope"/>
              </a:rPr>
              <a:t>Technologies to be used in the solution: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endParaRPr lang="en-GB" sz="200" b="1" dirty="0">
              <a:solidFill>
                <a:srgbClr val="202729"/>
              </a:solidFill>
              <a:latin typeface="Manrope" panose="020B0604020202020204" charset="0"/>
              <a:ea typeface="Manrope"/>
              <a:cs typeface="Manrope"/>
              <a:sym typeface="Manrope"/>
            </a:endParaRP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1. Core AI:</a:t>
            </a:r>
            <a:r>
              <a:rPr lang="en-US" sz="1600" dirty="0">
                <a:latin typeface="Manrope" panose="020B0604020202020204" charset="0"/>
              </a:rPr>
              <a:t> Google Gemini 1.5 Pro (Reasoning), Bhashini API (Voice &amp; Translation).</a:t>
            </a:r>
            <a:endParaRPr lang="en-GB" sz="1600" b="1" dirty="0">
              <a:solidFill>
                <a:srgbClr val="202729"/>
              </a:solidFill>
              <a:latin typeface="Manrope" panose="020B0604020202020204" charset="0"/>
              <a:ea typeface="Manrope"/>
              <a:cs typeface="Manrope"/>
              <a:sym typeface="Manrope"/>
            </a:endParaRP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2. Backend:</a:t>
            </a:r>
            <a:r>
              <a:rPr lang="en-US" sz="1600" dirty="0">
                <a:latin typeface="Manrope" panose="020B0604020202020204" charset="0"/>
              </a:rPr>
              <a:t> Python, </a:t>
            </a:r>
            <a:r>
              <a:rPr lang="en-US" sz="1600" dirty="0" err="1">
                <a:latin typeface="Manrope" panose="020B0604020202020204" charset="0"/>
              </a:rPr>
              <a:t>FastAPI</a:t>
            </a:r>
            <a:r>
              <a:rPr lang="en-US" sz="1600" dirty="0">
                <a:latin typeface="Manrope" panose="020B0604020202020204" charset="0"/>
              </a:rPr>
              <a:t>, </a:t>
            </a:r>
            <a:r>
              <a:rPr lang="en-US" sz="1600" dirty="0" err="1">
                <a:latin typeface="Manrope" panose="020B0604020202020204" charset="0"/>
              </a:rPr>
              <a:t>LangChain</a:t>
            </a:r>
            <a:r>
              <a:rPr lang="en-US" sz="1600" dirty="0">
                <a:latin typeface="Manrope" panose="020B0604020202020204" charset="0"/>
              </a:rPr>
              <a:t>.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3. Frontend:</a:t>
            </a:r>
            <a:r>
              <a:rPr lang="en-US" sz="1600" dirty="0">
                <a:latin typeface="Manrope" panose="020B0604020202020204" charset="0"/>
              </a:rPr>
              <a:t> React.js, Tailwind CSS.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4. Database:</a:t>
            </a:r>
            <a:r>
              <a:rPr lang="en-US" sz="1600" dirty="0">
                <a:latin typeface="Manrope" panose="020B0604020202020204" charset="0"/>
              </a:rPr>
              <a:t> Pinecone (Vector Search), PostgreSQL (Metadata).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5. DevOps:</a:t>
            </a:r>
            <a:r>
              <a:rPr lang="en-US" sz="1600" dirty="0">
                <a:latin typeface="Manrope" panose="020B0604020202020204" charset="0"/>
              </a:rPr>
              <a:t> Docker, AWS Cloud.</a:t>
            </a:r>
            <a:endParaRPr lang="en-GB" sz="1600" b="1" dirty="0">
              <a:solidFill>
                <a:srgbClr val="202729"/>
              </a:solidFill>
              <a:latin typeface="Manrope" panose="020B0604020202020204" charset="0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75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311700" y="863549"/>
            <a:ext cx="7531800" cy="4024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800" b="1" dirty="0">
                <a:solidFill>
                  <a:srgbClr val="202729"/>
                </a:solidFill>
                <a:latin typeface="Manrope" panose="020B0604020202020204" charset="0"/>
                <a:ea typeface="Manrope"/>
                <a:cs typeface="Manrope"/>
                <a:sym typeface="Manrope"/>
              </a:rPr>
              <a:t>Estimated implementation cost (optional):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endParaRPr lang="en-GB" sz="200" b="1" dirty="0">
              <a:solidFill>
                <a:srgbClr val="202729"/>
              </a:solidFill>
              <a:latin typeface="Manrope" panose="020B0604020202020204" charset="0"/>
              <a:ea typeface="Manrope"/>
              <a:cs typeface="Manrope"/>
              <a:sym typeface="Manrope"/>
            </a:endParaRP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-&gt; Development:</a:t>
            </a:r>
            <a:r>
              <a:rPr lang="en-US" sz="1600" dirty="0">
                <a:latin typeface="Manrope" panose="020B0604020202020204" charset="0"/>
              </a:rPr>
              <a:t> Open-Source Tools (Free).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-&gt; Hosting (MVP):</a:t>
            </a:r>
          </a:p>
          <a:p>
            <a:pPr lvl="2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dirty="0">
                <a:latin typeface="Manrope" panose="020B0604020202020204" charset="0"/>
              </a:rPr>
              <a:t>	1. Backend (AWS Free Tier): $0</a:t>
            </a:r>
          </a:p>
          <a:p>
            <a:pPr lvl="2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dirty="0">
                <a:latin typeface="Manrope" panose="020B0604020202020204" charset="0"/>
              </a:rPr>
              <a:t>	2. Database (Pinecone Free Tier): $0</a:t>
            </a:r>
          </a:p>
          <a:p>
            <a:pPr lvl="2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dirty="0">
                <a:latin typeface="Manrope" panose="020B0604020202020204" charset="0"/>
              </a:rPr>
              <a:t>	3. LLM API (Gemini Free Tier): $0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-&gt; Total Monthly Cost (MVP):</a:t>
            </a:r>
            <a:r>
              <a:rPr lang="en-US" sz="1600" dirty="0">
                <a:latin typeface="Manrope" panose="020B0604020202020204" charset="0"/>
              </a:rPr>
              <a:t> </a:t>
            </a:r>
            <a:r>
              <a:rPr lang="en-US" sz="1600" b="1" dirty="0">
                <a:latin typeface="Manrope" panose="020B0604020202020204" charset="0"/>
              </a:rPr>
              <a:t>$0 (Free)</a:t>
            </a:r>
          </a:p>
          <a:p>
            <a:pPr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1600" b="1" dirty="0">
                <a:latin typeface="Manrope" panose="020B0604020202020204" charset="0"/>
              </a:rPr>
              <a:t>-&gt; Scale-up Cost:</a:t>
            </a:r>
            <a:r>
              <a:rPr lang="en-US" sz="1600" dirty="0">
                <a:latin typeface="Manrope" panose="020B0604020202020204" charset="0"/>
              </a:rPr>
              <a:t> ~$50/month for 10,000 users.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endParaRPr lang="en-GB" sz="1800" b="1" dirty="0">
              <a:solidFill>
                <a:srgbClr val="202729"/>
              </a:solidFill>
              <a:latin typeface="Manrope" panose="020B0604020202020204" charset="0"/>
              <a:ea typeface="Manrope"/>
              <a:cs typeface="Manrope"/>
              <a:sym typeface="Manrop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endParaRPr sz="1800" dirty="0">
              <a:solidFill>
                <a:srgbClr val="434343"/>
              </a:solidFill>
              <a:latin typeface="Manrope" panose="020B0604020202020204" charset="0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593</Words>
  <Application>Microsoft Office PowerPoint</Application>
  <PresentationFormat>On-screen Show (16:9)</PresentationFormat>
  <Paragraphs>50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Manrope SemiBold</vt:lpstr>
      <vt:lpstr>Manrope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Archa Vivek</dc:creator>
  <cp:lastModifiedBy>Archa Vivek</cp:lastModifiedBy>
  <cp:revision>2</cp:revision>
  <dcterms:modified xsi:type="dcterms:W3CDTF">2026-02-15T15:33:25Z</dcterms:modified>
</cp:coreProperties>
</file>